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81" r:id="rId2"/>
    <p:sldId id="259" r:id="rId3"/>
    <p:sldId id="283" r:id="rId4"/>
    <p:sldId id="258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8" r:id="rId14"/>
    <p:sldId id="270" r:id="rId15"/>
    <p:sldId id="271" r:id="rId16"/>
    <p:sldId id="273" r:id="rId17"/>
    <p:sldId id="274" r:id="rId18"/>
    <p:sldId id="282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995"/>
    <a:srgbClr val="0066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uk-UA" dirty="0" smtClean="0"/>
              <a:t>Час</a:t>
            </a:r>
            <a:r>
              <a:rPr lang="uk-UA" baseline="0" dirty="0" smtClean="0"/>
              <a:t> розкладання деяких відходів</a:t>
            </a:r>
            <a:endParaRPr lang="ru-RU" dirty="0"/>
          </a:p>
        </c:rich>
      </c:tx>
      <c:layout>
        <c:manualLayout>
          <c:xMode val="edge"/>
          <c:yMode val="edge"/>
          <c:x val="0.16706197484990046"/>
          <c:y val="1.6948217634687218E-2"/>
        </c:manualLayout>
      </c:layout>
      <c:overlay val="1"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скло</c:v>
                </c:pt>
                <c:pt idx="1">
                  <c:v>пластик</c:v>
                </c:pt>
                <c:pt idx="2">
                  <c:v>консервна пляшка</c:v>
                </c:pt>
                <c:pt idx="3">
                  <c:v>цигарка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1000</c:v>
                </c:pt>
                <c:pt idx="1">
                  <c:v>500</c:v>
                </c:pt>
                <c:pt idx="2">
                  <c:v>100</c:v>
                </c:pt>
                <c:pt idx="3">
                  <c:v>5</c:v>
                </c:pt>
              </c:numCache>
            </c:numRef>
          </c:val>
        </c:ser>
        <c:firstSliceAng val="0"/>
      </c:pieChart>
    </c:plotArea>
    <c:legend>
      <c:legendPos val="r"/>
      <c:overlay val="1"/>
    </c:legend>
    <c:plotVisOnly val="1"/>
    <c:dispBlanksAs val="zero"/>
    <c:showDLblsOverMax val="1"/>
  </c:chart>
  <c:spPr>
    <a:ln w="57150">
      <a:solidFill>
        <a:srgbClr val="FF0000"/>
      </a:solidFill>
      <a:prstDash val="lgDash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overlay val="1"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Склад побутового сміття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папір</c:v>
                </c:pt>
                <c:pt idx="1">
                  <c:v>харчові відходи</c:v>
                </c:pt>
                <c:pt idx="2">
                  <c:v>пластик</c:v>
                </c:pt>
                <c:pt idx="3">
                  <c:v>тканина</c:v>
                </c:pt>
                <c:pt idx="4">
                  <c:v>метал</c:v>
                </c:pt>
                <c:pt idx="5">
                  <c:v>скло</c:v>
                </c:pt>
                <c:pt idx="6">
                  <c:v>дерево</c:v>
                </c:pt>
                <c:pt idx="7">
                  <c:v>каміння</c:v>
                </c:pt>
                <c:pt idx="8">
                  <c:v>гума</c:v>
                </c:pt>
                <c:pt idx="9">
                  <c:v>інше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0.37000000000000038</c:v>
                </c:pt>
                <c:pt idx="1">
                  <c:v>0.30000000000000032</c:v>
                </c:pt>
                <c:pt idx="2">
                  <c:v>6.0000000000000032E-2</c:v>
                </c:pt>
                <c:pt idx="3">
                  <c:v>5.0000000000000024E-2</c:v>
                </c:pt>
                <c:pt idx="4">
                  <c:v>4.0000000000000022E-2</c:v>
                </c:pt>
                <c:pt idx="5">
                  <c:v>4.0000000000000022E-2</c:v>
                </c:pt>
                <c:pt idx="6">
                  <c:v>2.0000000000000011E-2</c:v>
                </c:pt>
                <c:pt idx="7">
                  <c:v>1.0000000000000005E-2</c:v>
                </c:pt>
                <c:pt idx="8">
                  <c:v>1.0000000000000005E-2</c:v>
                </c:pt>
                <c:pt idx="9">
                  <c:v>0.1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7844274934383264"/>
          <c:y val="0.16982455708661418"/>
          <c:w val="0.32155725065616775"/>
          <c:h val="0.83017544291338841"/>
        </c:manualLayout>
      </c:layout>
      <c:overlay val="1"/>
    </c:legend>
    <c:plotVisOnly val="1"/>
    <c:dispBlanksAs val="zero"/>
    <c:showDLblsOverMax val="1"/>
  </c:chart>
  <c:spPr>
    <a:ln w="38100">
      <a:solidFill>
        <a:srgbClr val="FF0000"/>
      </a:solidFill>
      <a:prstDash val="lgDashDot"/>
    </a:ln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1D9E9-F0AB-41B2-B520-682F39E87F5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1970F-5B77-4B8E-AAEC-74372A825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3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1970F-5B77-4B8E-AAEC-74372A82586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72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erg-klymenko.narod.ru/Other_World/Photo/Ukraine.Kharkiv/IMG_9069.htm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serg-klymenko.narod.ru/Other_World/Photo/Ukraine.Kharkiv/IMG_9061.htm" TargetMode="External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kharkov.info/event/na-vozduhe/9928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erg-klymenko.narod.ru/Other_World/Photo/Ukraine.Kharkiv/IMG_9099-9100.htm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ru.wikipedia.org/wiki/%D0%A4%D0%B0%D0%B9%D0%BB:Kharkiv-Lopan_junction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erg-klymenko.narod.ru/Other_World/Photo/Ukraine.Kharkiv/IMG_9110.htm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openxmlformats.org/officeDocument/2006/relationships/hyperlink" Target="http://vsviti.com.ua/wp-content/uploads/2012/11/monastur2.jpg" TargetMode="External"/><Relationship Id="rId4" Type="http://schemas.openxmlformats.org/officeDocument/2006/relationships/hyperlink" Target="http://serg-klymenko.narod.ru/Other_World/Photo/Ukraine.Kharkiv/IMG_9059.htm" TargetMode="External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erg-klymenko.narod.ru/Other_World/Photo/Ukraine.Kharkiv/IMG_9081.htm" TargetMode="External"/><Relationship Id="rId3" Type="http://schemas.openxmlformats.org/officeDocument/2006/relationships/hyperlink" Target="http://serg-klymenko.narod.ru/Other_World/Photo/Ukraine.Kharkiv/IMG_9073.htm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erg-klymenko.narod.ru/Other_World/Photo/Ukraine.Kharkiv/IMG_9082.htm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2.jpeg"/><Relationship Id="rId10" Type="http://schemas.openxmlformats.org/officeDocument/2006/relationships/hyperlink" Target="http://serg-klymenko.narod.ru/Other_World/Photo/Ukraine.Kharkiv/IMG_9077.htm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fotki.yandex.ru/users/rainymuz/view/934067/?page=3" TargetMode="External"/><Relationship Id="rId7" Type="http://schemas.openxmlformats.org/officeDocument/2006/relationships/hyperlink" Target="http://fotki.yandex.ru/users/rainymuz/view/934077/?page=3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://fotki.yandex.ru/users/rainymuz/view/934073/?page=3" TargetMode="External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8215370" cy="2285992"/>
          </a:xfrm>
        </p:spPr>
        <p:txBody>
          <a:bodyPr>
            <a:normAutofit/>
          </a:bodyPr>
          <a:lstStyle/>
          <a:p>
            <a:pPr algn="r"/>
            <a:r>
              <a:rPr lang="uk-UA" sz="6600" b="1" dirty="0" smtClean="0">
                <a:solidFill>
                  <a:srgbClr val="FF0000"/>
                </a:solidFill>
              </a:rPr>
              <a:t>Вас вітає 4-А клас ХЗОШ №</a:t>
            </a:r>
            <a:r>
              <a:rPr lang="uk-UA" sz="6700" b="1" dirty="0" smtClean="0">
                <a:solidFill>
                  <a:srgbClr val="FF0000"/>
                </a:solidFill>
              </a:rPr>
              <a:t>35!</a:t>
            </a:r>
            <a:endParaRPr lang="ru-RU" sz="67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4071942"/>
            <a:ext cx="4143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Анжелика\Desktop\IMG_25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071942"/>
            <a:ext cx="4000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214554"/>
            <a:ext cx="39338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Картинки\Фото\наш класс!\Фото08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2714620"/>
            <a:ext cx="1557334" cy="2595557"/>
          </a:xfrm>
          <a:prstGeom prst="rect">
            <a:avLst/>
          </a:prstGeom>
          <a:noFill/>
        </p:spPr>
      </p:pic>
      <p:pic>
        <p:nvPicPr>
          <p:cNvPr id="1027" name="Picture 3" descr="F:\Картинки\Фото\фото школа\photofile_1360329365_1359757985_big[1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80" y="2143116"/>
            <a:ext cx="3571900" cy="2381267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214290"/>
            <a:ext cx="220027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357166"/>
            <a:ext cx="7772400" cy="142876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accent1">
                    <a:lumMod val="50000"/>
                  </a:schemeClr>
                </a:solidFill>
              </a:rPr>
              <a:t>Позитивно впливає: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1652" y="2000240"/>
            <a:ext cx="7962678" cy="4453097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493776" indent="-457200" algn="just">
              <a:buFont typeface="+mj-lt"/>
              <a:buAutoNum type="arabicPeriod"/>
            </a:pP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Бажання допомогти.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93776" indent="-457200" algn="just">
              <a:buFont typeface="+mj-lt"/>
              <a:buAutoNum type="arabicPeriod"/>
            </a:pP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Фізична праця.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93776" indent="-457200" algn="just">
              <a:buFont typeface="+mj-lt"/>
              <a:buAutoNum type="arabicPeriod"/>
            </a:pP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Повага до жителів міста.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93776" indent="-457200" algn="just">
              <a:buFont typeface="+mj-lt"/>
              <a:buAutoNum type="arabicPeriod"/>
            </a:pP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Дотримання правил поведінки у громадських місцях.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93776" indent="-457200" algn="just">
              <a:buFont typeface="+mj-lt"/>
              <a:buAutoNum type="arabicPeriod"/>
            </a:pP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Любов до міста.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85728"/>
            <a:ext cx="8183880" cy="1500198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accent1">
                    <a:lumMod val="50000"/>
                  </a:schemeClr>
                </a:solidFill>
              </a:rPr>
              <a:t>Негативно впливає: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143116"/>
            <a:ext cx="8183880" cy="4357718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Нестача здорового глузду.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Лінощі.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Вживання алкогольних напоїв.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Паління.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Нестача знань (незнання правил).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1214446"/>
          </a:xfrm>
          <a:ln w="57150">
            <a:solidFill>
              <a:srgbClr val="00B050"/>
            </a:solidFill>
            <a:prstDash val="sysDash"/>
          </a:ln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Займи позицію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214554"/>
            <a:ext cx="8183880" cy="378621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sz="5400" b="1" dirty="0" smtClean="0">
                <a:solidFill>
                  <a:srgbClr val="002060"/>
                </a:solidFill>
              </a:rPr>
              <a:t>«Щоб Харків був чистим, потрібно більше двірників»</a:t>
            </a:r>
          </a:p>
          <a:p>
            <a:pPr algn="just">
              <a:buNone/>
            </a:pPr>
            <a:endParaRPr lang="uk-UA" sz="5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5400" b="1" dirty="0" smtClean="0">
                <a:solidFill>
                  <a:srgbClr val="FF0000"/>
                </a:solidFill>
              </a:rPr>
              <a:t>       ???  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Веселый дворник (10 фото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4071917"/>
            <a:ext cx="3286148" cy="25003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398062" cy="1214446"/>
          </a:xfrm>
          <a:ln w="57150">
            <a:solidFill>
              <a:srgbClr val="00B050"/>
            </a:solidFill>
            <a:prstDash val="sysDash"/>
          </a:ln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Займи позицію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143116"/>
            <a:ext cx="8183880" cy="442915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sz="5400" b="1" dirty="0" smtClean="0">
                <a:solidFill>
                  <a:srgbClr val="002060"/>
                </a:solidFill>
              </a:rPr>
              <a:t>«Щоб Харків був чистим,  потрібно поставити більше урн для сміття »</a:t>
            </a:r>
          </a:p>
          <a:p>
            <a:pPr algn="just">
              <a:buNone/>
            </a:pPr>
            <a:endParaRPr lang="uk-UA" sz="5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5400" b="1" dirty="0" smtClean="0">
                <a:solidFill>
                  <a:srgbClr val="FF0000"/>
                </a:solidFill>
              </a:rPr>
              <a:t>            ???               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http://go4.imgsmail.ru/imgpreview?key=http%3A//fstb.ru/upload/iblock/dff/dffdf5eecf6bdb3c353e23630c185061.jpg&amp;mb=imgdb_preview_5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4286256"/>
            <a:ext cx="2071702" cy="23431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1214446"/>
          </a:xfrm>
          <a:ln w="38100">
            <a:solidFill>
              <a:srgbClr val="00B050"/>
            </a:solidFill>
            <a:prstDash val="sysDash"/>
          </a:ln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Займи позицію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428868"/>
            <a:ext cx="8183880" cy="385765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uk-UA" sz="5400" b="1" dirty="0" smtClean="0">
                <a:solidFill>
                  <a:srgbClr val="002060"/>
                </a:solidFill>
              </a:rPr>
              <a:t>«Щоб Харків був чистим, потрібно штрафувати тих, хто смітить»</a:t>
            </a:r>
          </a:p>
          <a:p>
            <a:pPr algn="just">
              <a:buNone/>
            </a:pPr>
            <a:endParaRPr lang="uk-UA" sz="5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5400" b="1" dirty="0" smtClean="0">
                <a:solidFill>
                  <a:srgbClr val="FF0000"/>
                </a:solidFill>
              </a:rPr>
              <a:t>             ???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4071942"/>
            <a:ext cx="250033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928934"/>
            <a:ext cx="6000792" cy="3714776"/>
          </a:xfrm>
        </p:spPr>
        <p:txBody>
          <a:bodyPr/>
          <a:lstStyle/>
          <a:p>
            <a:r>
              <a:rPr lang="uk-UA" dirty="0" smtClean="0"/>
              <a:t>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32656"/>
            <a:ext cx="8183880" cy="2310526"/>
          </a:xfrm>
          <a:ln w="57150">
            <a:solidFill>
              <a:srgbClr val="FF0000"/>
            </a:solidFill>
            <a:prstDash val="sysDot"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800" b="1" dirty="0" smtClean="0">
                <a:solidFill>
                  <a:srgbClr val="006600"/>
                </a:solidFill>
              </a:rPr>
              <a:t>Чисто не там, де прибирають, а там, де не смітять!!!</a:t>
            </a:r>
            <a:endParaRPr lang="ru-RU" sz="4800" b="1" dirty="0">
              <a:solidFill>
                <a:srgbClr val="006600"/>
              </a:solidFill>
            </a:endParaRPr>
          </a:p>
        </p:txBody>
      </p:sp>
      <p:pic>
        <p:nvPicPr>
          <p:cNvPr id="3074" name="Picture 2" descr="C:\Users\Анжелика\Desktop\DSC03266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2857496"/>
            <a:ext cx="3143272" cy="381002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00438"/>
            <a:ext cx="220027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3571876"/>
            <a:ext cx="220027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42852"/>
            <a:ext cx="8183880" cy="2286016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4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4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4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4800" dirty="0" smtClean="0">
                <a:solidFill>
                  <a:schemeClr val="accent1">
                    <a:lumMod val="50000"/>
                  </a:schemeClr>
                </a:solidFill>
              </a:rPr>
              <a:t>Ключ до вирішення проблеми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564904"/>
            <a:ext cx="8183880" cy="4007368"/>
          </a:xfrm>
          <a:ln w="38100">
            <a:solidFill>
              <a:srgbClr val="FF0000"/>
            </a:solidFill>
            <a:prstDash val="lgDash"/>
          </a:ln>
        </p:spPr>
        <p:txBody>
          <a:bodyPr>
            <a:normAutofit/>
          </a:bodyPr>
          <a:lstStyle/>
          <a:p>
            <a:pPr lvl="0">
              <a:buNone/>
            </a:pPr>
            <a:r>
              <a:rPr lang="uk-UA" sz="4400" b="1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</a:p>
          <a:p>
            <a:pPr lvl="0" algn="ctr">
              <a:buNone/>
            </a:pPr>
            <a:r>
              <a:rPr lang="uk-UA" sz="4400" b="1" dirty="0" smtClean="0">
                <a:solidFill>
                  <a:schemeClr val="accent5">
                    <a:lumMod val="75000"/>
                  </a:schemeClr>
                </a:solidFill>
              </a:rPr>
              <a:t>Зменшення кількості сміття:</a:t>
            </a:r>
            <a:endParaRPr lang="ru-RU" sz="4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uk-UA" sz="4400" b="1" dirty="0" smtClean="0">
                <a:solidFill>
                  <a:schemeClr val="accent5">
                    <a:lumMod val="75000"/>
                  </a:schemeClr>
                </a:solidFill>
              </a:rPr>
              <a:t>Переробка;</a:t>
            </a:r>
            <a:endParaRPr lang="ru-RU" sz="4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uk-UA" sz="4400" b="1" dirty="0" smtClean="0">
                <a:solidFill>
                  <a:schemeClr val="accent5">
                    <a:lumMod val="75000"/>
                  </a:schemeClr>
                </a:solidFill>
              </a:rPr>
              <a:t>Повторне використання.</a:t>
            </a:r>
            <a:endParaRPr lang="ru-RU" sz="4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57166"/>
            <a:ext cx="51435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85728"/>
            <a:ext cx="8183880" cy="1000132"/>
          </a:xfrm>
        </p:spPr>
        <p:txBody>
          <a:bodyPr/>
          <a:lstStyle/>
          <a:p>
            <a:r>
              <a:rPr lang="uk-UA" dirty="0" smtClean="0"/>
              <a:t>ФОТОЗВІТ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7858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6600" dirty="0" err="1" smtClean="0">
                <a:solidFill>
                  <a:srgbClr val="00B0F0"/>
                </a:solidFill>
              </a:rPr>
              <a:t>Фотозвіт</a:t>
            </a:r>
            <a:endParaRPr lang="ru-RU" sz="6600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857496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“Умілі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рученята”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746" name="Picture 2" descr="C:\Users\Анжелика\Desktop\1323874865_0_47a67_d9a36328_l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142852"/>
            <a:ext cx="2643206" cy="2928958"/>
          </a:xfrm>
          <a:prstGeom prst="rect">
            <a:avLst/>
          </a:prstGeom>
          <a:noFill/>
        </p:spPr>
      </p:pic>
      <p:pic>
        <p:nvPicPr>
          <p:cNvPr id="31747" name="Picture 3" descr="C:\Users\Анжелика\Desktop\p1030566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143380"/>
            <a:ext cx="2857520" cy="2500330"/>
          </a:xfrm>
          <a:prstGeom prst="rect">
            <a:avLst/>
          </a:prstGeom>
          <a:noFill/>
        </p:spPr>
      </p:pic>
      <p:pic>
        <p:nvPicPr>
          <p:cNvPr id="31748" name="Picture 4" descr="C:\Users\Анжелика\Desktop\Vazochka-iz-butyilki-4-224x300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357298"/>
            <a:ext cx="2428892" cy="2643186"/>
          </a:xfrm>
          <a:prstGeom prst="rect">
            <a:avLst/>
          </a:prstGeom>
          <a:noFill/>
        </p:spPr>
      </p:pic>
      <p:pic>
        <p:nvPicPr>
          <p:cNvPr id="31749" name="Picture 5" descr="C:\Users\Анжелика\Desktop\11771_Kudryavceva_Galina_Vaza_s_cvetamiobmnaya_podelka_iz_brosovogo_materiala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214290"/>
            <a:ext cx="2643206" cy="2714668"/>
          </a:xfrm>
          <a:prstGeom prst="rect">
            <a:avLst/>
          </a:prstGeom>
          <a:noFill/>
        </p:spPr>
      </p:pic>
      <p:pic>
        <p:nvPicPr>
          <p:cNvPr id="31750" name="Picture 6" descr="C:\Users\Анжелика\Desktop\img_0487[1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36" y="3714752"/>
            <a:ext cx="2690814" cy="2928958"/>
          </a:xfrm>
          <a:prstGeom prst="rect">
            <a:avLst/>
          </a:prstGeom>
          <a:noFill/>
        </p:spPr>
      </p:pic>
      <p:pic>
        <p:nvPicPr>
          <p:cNvPr id="31751" name="Picture 7" descr="C:\Users\Анжелика\Desktop\P1090118[1]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6116" y="3714752"/>
            <a:ext cx="2667008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1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1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1" dur="1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2" dur="1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vaza_iz_plastikovih_butilok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2928958" cy="2947989"/>
          </a:xfrm>
          <a:prstGeom prst="rect">
            <a:avLst/>
          </a:prstGeom>
          <a:noFill/>
        </p:spPr>
      </p:pic>
      <p:pic>
        <p:nvPicPr>
          <p:cNvPr id="1027" name="Picture 3" descr="C:\Users\Анжелика\Desktop\73925212_bute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142852"/>
            <a:ext cx="2928958" cy="3071834"/>
          </a:xfrm>
          <a:prstGeom prst="rect">
            <a:avLst/>
          </a:prstGeom>
          <a:noFill/>
        </p:spPr>
      </p:pic>
      <p:pic>
        <p:nvPicPr>
          <p:cNvPr id="1028" name="Picture 4" descr="C:\Users\Анжелика\Desktop\1327783882_450px-dvc00291_2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3500438"/>
            <a:ext cx="2678907" cy="3183652"/>
          </a:xfrm>
          <a:prstGeom prst="rect">
            <a:avLst/>
          </a:prstGeom>
          <a:noFill/>
        </p:spPr>
      </p:pic>
      <p:pic>
        <p:nvPicPr>
          <p:cNvPr id="1029" name="Picture 5" descr="C:\Users\Анжелика\Desktop\imgpreview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571876"/>
            <a:ext cx="2786082" cy="3071834"/>
          </a:xfrm>
          <a:prstGeom prst="rect">
            <a:avLst/>
          </a:prstGeom>
          <a:noFill/>
        </p:spPr>
      </p:pic>
      <p:pic>
        <p:nvPicPr>
          <p:cNvPr id="1030" name="Picture 6" descr="C:\Users\Анжелика\Desktop\imgpreview3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78" y="142852"/>
            <a:ext cx="2568366" cy="3143272"/>
          </a:xfrm>
          <a:prstGeom prst="rect">
            <a:avLst/>
          </a:prstGeom>
          <a:noFill/>
        </p:spPr>
      </p:pic>
      <p:pic>
        <p:nvPicPr>
          <p:cNvPr id="1031" name="Picture 7" descr="C:\Users\Анжелика\Desktop\imgpreview1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7554" y="3521790"/>
            <a:ext cx="2428892" cy="312192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86058"/>
            <a:ext cx="8229600" cy="1000132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B0F0"/>
                </a:solidFill>
              </a:rPr>
              <a:t>На допомогу</a:t>
            </a:r>
            <a:endParaRPr lang="ru-RU" sz="7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00B050"/>
                </a:solidFill>
              </a:rPr>
              <a:t>Поради всім людям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928802"/>
            <a:ext cx="8183880" cy="4572032"/>
          </a:xfrm>
          <a:ln w="57150">
            <a:solidFill>
              <a:srgbClr val="00B0F0"/>
            </a:solidFill>
          </a:ln>
        </p:spPr>
        <p:txBody>
          <a:bodyPr/>
          <a:lstStyle/>
          <a:p>
            <a:pPr lvl="0"/>
            <a:endParaRPr lang="uk-UA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Викидати сміття в смітник.</a:t>
            </a:r>
            <a:endParaRPr lang="ru-RU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Сортувати сміття в баки.</a:t>
            </a:r>
            <a:endParaRPr lang="ru-RU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Повторно використовувати все, що можливо.</a:t>
            </a:r>
            <a:endParaRPr lang="ru-RU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Насаджувати більше дерев і квітів.</a:t>
            </a:r>
            <a:endParaRPr lang="ru-RU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>
              <a:buNone/>
            </a:pPr>
            <a:endParaRPr lang="ru-RU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желика\Desktop\imgpreviewCA3N6UY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3714752"/>
            <a:ext cx="3643338" cy="2643206"/>
          </a:xfrm>
          <a:prstGeom prst="rect">
            <a:avLst/>
          </a:prstGeom>
          <a:noFill/>
        </p:spPr>
      </p:pic>
      <p:pic>
        <p:nvPicPr>
          <p:cNvPr id="1028" name="Picture 4" descr="C:\Users\Анжелика\Desktop\imgpreviewCAGEMRXQ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500042"/>
            <a:ext cx="3571900" cy="2571768"/>
          </a:xfrm>
          <a:prstGeom prst="rect">
            <a:avLst/>
          </a:prstGeom>
          <a:noFill/>
        </p:spPr>
      </p:pic>
      <p:pic>
        <p:nvPicPr>
          <p:cNvPr id="1030" name="Picture 6" descr="Харьков. Фото. Здание Госпрома (пл. Свободы 5)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857628"/>
            <a:ext cx="3500462" cy="2786091"/>
          </a:xfrm>
          <a:prstGeom prst="rect">
            <a:avLst/>
          </a:prstGeom>
          <a:noFill/>
        </p:spPr>
      </p:pic>
      <p:pic>
        <p:nvPicPr>
          <p:cNvPr id="1032" name="Picture 8" descr="Харьков. Фото. Памятник Архистратигу Михаилу.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488" y="4286256"/>
            <a:ext cx="3071834" cy="24288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2786058"/>
            <a:ext cx="87152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Харків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uk-UA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яни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чисте місто!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 descr="C:\Users\Анжелика\Desktop\imgpreviewCAA2UTF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34" y="214290"/>
            <a:ext cx="3571900" cy="2786082"/>
          </a:xfrm>
          <a:prstGeom prst="rect">
            <a:avLst/>
          </a:prstGeom>
          <a:noFill/>
        </p:spPr>
      </p:pic>
      <p:pic>
        <p:nvPicPr>
          <p:cNvPr id="11" name="Picture 3" descr="C:\Users\Анжелика\Desktop\P3228057[1]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86116" y="214290"/>
            <a:ext cx="2571768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214290"/>
            <a:ext cx="8064466" cy="1558526"/>
          </a:xfrm>
          <a:ln w="38100">
            <a:solidFill>
              <a:srgbClr val="0070C0"/>
            </a:solidFill>
            <a:prstDash val="lgDash"/>
          </a:ln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sz="5300" b="1" dirty="0" smtClean="0">
                <a:solidFill>
                  <a:srgbClr val="FF0000"/>
                </a:solidFill>
              </a:rPr>
              <a:t>З Днем народження, Харкове!!!</a:t>
            </a:r>
            <a:endParaRPr lang="ru-RU" sz="53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endParaRPr 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6866" name="Picture 2" descr="http://kharkov.info/files/imagecache/screen/images/events/Fir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2060848"/>
            <a:ext cx="7572428" cy="44388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нжелика\Desktop\imgpreviewCAOY9BO3.jpg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5286380" y="2786058"/>
            <a:ext cx="3286148" cy="28575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95864" y="500042"/>
            <a:ext cx="59522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857224" y="533400"/>
            <a:ext cx="7653360" cy="914400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002060"/>
                </a:solidFill>
              </a:rPr>
              <a:t>Закони уроку: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2"/>
          </p:nvPr>
        </p:nvSpPr>
        <p:spPr>
          <a:xfrm>
            <a:off x="5538847" y="2714620"/>
            <a:ext cx="2971800" cy="2939294"/>
          </a:xfrm>
        </p:spPr>
        <p:txBody>
          <a:bodyPr/>
          <a:lstStyle/>
          <a:p>
            <a:r>
              <a:rPr lang="uk-UA" dirty="0" smtClean="0"/>
              <a:t>Харків</a:t>
            </a:r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sz="half" idx="1"/>
          </p:nvPr>
        </p:nvSpPr>
        <p:spPr>
          <a:xfrm>
            <a:off x="467544" y="2178519"/>
            <a:ext cx="4463127" cy="4011496"/>
          </a:xfrm>
          <a:ln w="28575">
            <a:solidFill>
              <a:srgbClr val="FF0000"/>
            </a:solidFill>
            <a:prstDash val="sysDash"/>
          </a:ln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бути уважними і активними;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r>
              <a:rPr lang="uk-UA" b="1" dirty="0" smtClean="0">
                <a:solidFill>
                  <a:srgbClr val="FF0000"/>
                </a:solidFill>
              </a:rPr>
              <a:t>дати можливість висловити думку своїм товаришам;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r>
              <a:rPr lang="uk-UA" b="1" dirty="0" smtClean="0">
                <a:solidFill>
                  <a:srgbClr val="FF0000"/>
                </a:solidFill>
              </a:rPr>
              <a:t>поважати один одного.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naimo.com.ua/images/rubase_1_1016357781_2086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28604"/>
            <a:ext cx="3643338" cy="2500330"/>
          </a:xfrm>
          <a:prstGeom prst="rect">
            <a:avLst/>
          </a:prstGeom>
          <a:noFill/>
        </p:spPr>
      </p:pic>
      <p:pic>
        <p:nvPicPr>
          <p:cNvPr id="2053" name="Picture 5" descr="Харьков. Фото. Памятник казаку Харьку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500042"/>
            <a:ext cx="2643206" cy="2857500"/>
          </a:xfrm>
          <a:prstGeom prst="rect">
            <a:avLst/>
          </a:prstGeom>
          <a:noFill/>
        </p:spPr>
      </p:pic>
      <p:pic>
        <p:nvPicPr>
          <p:cNvPr id="2056" name="Picture 8" descr="Харьков. Фото. Благовещенский кафедральный собор (памятник архитектуры, 1888-1901 годы), пл. Карла Маркса 1.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3357562"/>
            <a:ext cx="2714644" cy="3000396"/>
          </a:xfrm>
          <a:prstGeom prst="rect">
            <a:avLst/>
          </a:prstGeom>
          <a:noFill/>
        </p:spPr>
      </p:pic>
      <p:pic>
        <p:nvPicPr>
          <p:cNvPr id="2058" name="Picture 10" descr="Харьков. Фото. Успенский собор, (памятник архитектуры, 1771-1777 годы) и&#10;колокольня Успенского собора (памятник архитектуры, 1821-1848 годы), ул. Университетская 11.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86446" y="3643314"/>
            <a:ext cx="2857500" cy="2857500"/>
          </a:xfrm>
          <a:prstGeom prst="rect">
            <a:avLst/>
          </a:prstGeom>
          <a:noFill/>
        </p:spPr>
      </p:pic>
      <p:pic>
        <p:nvPicPr>
          <p:cNvPr id="2" name="Picture 2" descr="Покровський чоловічий монастир">
            <a:hlinkClick r:id="rId10" tooltip="Покровський чоловічий монастир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071802" y="2071678"/>
            <a:ext cx="2857520" cy="2857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43042" y="5000636"/>
            <a:ext cx="63133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Харків-хутір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2-IMG_8447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3571900" cy="2857520"/>
          </a:xfrm>
          <a:prstGeom prst="rect">
            <a:avLst/>
          </a:prstGeom>
          <a:noFill/>
        </p:spPr>
      </p:pic>
      <p:pic>
        <p:nvPicPr>
          <p:cNvPr id="1028" name="Picture 4" descr="Харьков. Фото. Фонтан «Зеркальная струя»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285728"/>
            <a:ext cx="3643338" cy="2857520"/>
          </a:xfrm>
          <a:prstGeom prst="rect">
            <a:avLst/>
          </a:prstGeom>
          <a:noFill/>
        </p:spPr>
      </p:pic>
      <p:pic>
        <p:nvPicPr>
          <p:cNvPr id="1030" name="Picture 6" descr="Харьков. Фото. Академический театр оперы и балета им. Н. В. Лысенко.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3429000"/>
            <a:ext cx="3571900" cy="2857496"/>
          </a:xfrm>
          <a:prstGeom prst="rect">
            <a:avLst/>
          </a:prstGeom>
          <a:noFill/>
        </p:spPr>
      </p:pic>
      <p:pic>
        <p:nvPicPr>
          <p:cNvPr id="1032" name="Picture 8" descr="Харьков. Фото. Украинский драматический государственный академический театр им. Т. Г. Шевченко (ул. Сумская 9).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10" y="3500438"/>
            <a:ext cx="3643338" cy="2857520"/>
          </a:xfrm>
          <a:prstGeom prst="rect">
            <a:avLst/>
          </a:prstGeom>
          <a:noFill/>
        </p:spPr>
      </p:pic>
      <p:pic>
        <p:nvPicPr>
          <p:cNvPr id="1034" name="Picture 10" descr="Харьков. Фото. Памятник великому русскому поэту А. С. Пушкину.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00431" y="785794"/>
            <a:ext cx="2000264" cy="2286016"/>
          </a:xfrm>
          <a:prstGeom prst="rect">
            <a:avLst/>
          </a:prstGeom>
          <a:noFill/>
        </p:spPr>
      </p:pic>
      <p:pic>
        <p:nvPicPr>
          <p:cNvPr id="1036" name="Picture 12" descr="Харьков. Фото. Государственный академический русский драматический театр им. А. С. Пушкина (ул. Чернышевского 11).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643306" y="4500570"/>
            <a:ext cx="2857500" cy="21431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95864" y="2967335"/>
            <a:ext cx="6684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Вулиця Сумська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нжелика\Desktop\Taras_Shevchenko_monument_kh_photo_s%20(5)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2500330" cy="2714644"/>
          </a:xfrm>
          <a:prstGeom prst="rect">
            <a:avLst/>
          </a:prstGeom>
          <a:noFill/>
        </p:spPr>
      </p:pic>
      <p:pic>
        <p:nvPicPr>
          <p:cNvPr id="17415" name="Picture 7" descr="http://img-fotki.yandex.ru/get/6622/88705887.49/0_e40b2_13e9cfd9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357562"/>
            <a:ext cx="4190996" cy="2928934"/>
          </a:xfrm>
          <a:prstGeom prst="rect">
            <a:avLst/>
          </a:prstGeom>
          <a:noFill/>
        </p:spPr>
      </p:pic>
      <p:pic>
        <p:nvPicPr>
          <p:cNvPr id="17419" name="Picture 11" descr="http://img-fotki.yandex.ru/get/6422/88705887.49/0_e40b8_f9c2d062_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3357562"/>
            <a:ext cx="3500462" cy="2857520"/>
          </a:xfrm>
          <a:prstGeom prst="rect">
            <a:avLst/>
          </a:prstGeom>
          <a:noFill/>
        </p:spPr>
      </p:pic>
      <p:pic>
        <p:nvPicPr>
          <p:cNvPr id="17421" name="Picture 13" descr="http://img-fotki.yandex.ru/get/6523/88705887.49/0_e40bc_d2b693a1_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43372" y="285728"/>
            <a:ext cx="4476748" cy="2928958"/>
          </a:xfrm>
          <a:prstGeom prst="rect">
            <a:avLst/>
          </a:prstGeom>
          <a:noFill/>
        </p:spPr>
      </p:pic>
      <p:pic>
        <p:nvPicPr>
          <p:cNvPr id="17423" name="Picture 15" descr="Харковский Зоопарк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14612" y="4643446"/>
            <a:ext cx="3000396" cy="20097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28599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Найбільша площа Європи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89" y="566294"/>
            <a:ext cx="3544418" cy="2358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193" y="4005064"/>
            <a:ext cx="3373174" cy="2529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7207" y="421107"/>
            <a:ext cx="3338449" cy="25038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1" y="4057431"/>
            <a:ext cx="3358406" cy="2515563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2920" y="4500570"/>
            <a:ext cx="8183880" cy="235743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SOS !!!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8926" y="500042"/>
            <a:ext cx="3071834" cy="45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57166"/>
            <a:ext cx="47102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Екологи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3193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497646583"/>
              </p:ext>
            </p:extLst>
          </p:nvPr>
        </p:nvGraphicFramePr>
        <p:xfrm>
          <a:off x="2267744" y="1844824"/>
          <a:ext cx="6023992" cy="449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57166"/>
            <a:ext cx="47102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Екологи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3193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460792380"/>
              </p:ext>
            </p:extLst>
          </p:nvPr>
        </p:nvGraphicFramePr>
        <p:xfrm>
          <a:off x="2195736" y="1772816"/>
          <a:ext cx="6168008" cy="456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216</Words>
  <Application>Microsoft Office PowerPoint</Application>
  <PresentationFormat>Экран (4:3)</PresentationFormat>
  <Paragraphs>64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Вас вітає 4-А клас ХЗОШ №35!</vt:lpstr>
      <vt:lpstr>Слайд 2</vt:lpstr>
      <vt:lpstr>Закони уроку:</vt:lpstr>
      <vt:lpstr>Слайд 4</vt:lpstr>
      <vt:lpstr>Слайд 5</vt:lpstr>
      <vt:lpstr>Слайд 6</vt:lpstr>
      <vt:lpstr>SOS !!!</vt:lpstr>
      <vt:lpstr>Слайд 8</vt:lpstr>
      <vt:lpstr>Слайд 9</vt:lpstr>
      <vt:lpstr>Позитивно впливає:</vt:lpstr>
      <vt:lpstr>Негативно впливає:</vt:lpstr>
      <vt:lpstr>Займи позицію</vt:lpstr>
      <vt:lpstr>Займи позицію</vt:lpstr>
      <vt:lpstr>Займи позицію</vt:lpstr>
      <vt:lpstr>м</vt:lpstr>
      <vt:lpstr>  Ключ до вирішення проблеми </vt:lpstr>
      <vt:lpstr>ФОТОЗВІТ</vt:lpstr>
      <vt:lpstr>На допомогу</vt:lpstr>
      <vt:lpstr>Поради всім людям</vt:lpstr>
      <vt:lpstr> З Днем народження, Харкове!!!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Анжелика</dc:creator>
  <cp:lastModifiedBy>ADMIN</cp:lastModifiedBy>
  <cp:revision>67</cp:revision>
  <dcterms:created xsi:type="dcterms:W3CDTF">2013-02-16T18:52:33Z</dcterms:created>
  <dcterms:modified xsi:type="dcterms:W3CDTF">2014-06-02T14:32:23Z</dcterms:modified>
</cp:coreProperties>
</file>